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82" r:id="rId3"/>
    <p:sldId id="283" r:id="rId4"/>
    <p:sldId id="291" r:id="rId5"/>
    <p:sldId id="284" r:id="rId6"/>
    <p:sldId id="285" r:id="rId7"/>
    <p:sldId id="257" r:id="rId8"/>
    <p:sldId id="258" r:id="rId9"/>
    <p:sldId id="263" r:id="rId10"/>
    <p:sldId id="286" r:id="rId11"/>
    <p:sldId id="265" r:id="rId12"/>
    <p:sldId id="287" r:id="rId13"/>
    <p:sldId id="288" r:id="rId14"/>
    <p:sldId id="289" r:id="rId15"/>
    <p:sldId id="281" r:id="rId16"/>
    <p:sldId id="292" r:id="rId17"/>
    <p:sldId id="290" r:id="rId18"/>
    <p:sldId id="260" r:id="rId19"/>
    <p:sldId id="270" r:id="rId20"/>
    <p:sldId id="273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703"/>
    <a:srgbClr val="00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1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3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4BF50-BCAD-C040-8583-30BBC5A9655B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FD463-0D12-EF48-AAF6-BB5ABBF24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1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correct this diminishing time series into one with a stationary mean. Insert a smooth line, recapitulate</a:t>
            </a:r>
            <a:r>
              <a:rPr lang="en-US" baseline="0" dirty="0"/>
              <a:t> as </a:t>
            </a:r>
            <a:r>
              <a:rPr lang="en-US" baseline="0" dirty="0" err="1"/>
              <a:t>ts</a:t>
            </a:r>
            <a:r>
              <a:rPr lang="en-US" baseline="0" dirty="0"/>
              <a:t> with same deviations from line, but a different line, a straight line. The technique is very sensitive to the way in which you obtain this smooth line, so it's very important to do that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FD463-0D12-EF48-AAF6-BB5ABBF245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Peter </a:t>
            </a:r>
            <a:r>
              <a:rPr lang="en-US" dirty="0" err="1"/>
              <a:t>Kwong's</a:t>
            </a:r>
            <a:r>
              <a:rPr lang="en-US" dirty="0"/>
              <a:t> group, NIH vaccine research </a:t>
            </a:r>
            <a:r>
              <a:rPr lang="en-US" dirty="0" err="1"/>
              <a:t>centre</a:t>
            </a:r>
            <a:r>
              <a:rPr lang="en-US" dirty="0"/>
              <a:t>, Maryland.</a:t>
            </a:r>
            <a:r>
              <a:rPr lang="en-US" baseline="0" dirty="0"/>
              <a:t> </a:t>
            </a:r>
            <a:endParaRPr lang="en-US" dirty="0"/>
          </a:p>
          <a:p>
            <a:r>
              <a:rPr lang="en-US" dirty="0"/>
              <a:t>2. Christian </a:t>
            </a:r>
            <a:r>
              <a:rPr lang="en-US" dirty="0" err="1"/>
              <a:t>Eggeling's</a:t>
            </a:r>
            <a:r>
              <a:rPr lang="en-US" dirty="0"/>
              <a:t> group, Oxford</a:t>
            </a:r>
            <a:r>
              <a:rPr lang="en-US" baseline="0" dirty="0"/>
              <a:t> (WIMM).</a:t>
            </a:r>
            <a:endParaRPr lang="en-US" dirty="0"/>
          </a:p>
          <a:p>
            <a:r>
              <a:rPr lang="en-US" dirty="0"/>
              <a:t>3. Michael Root's group, Philadelphia.</a:t>
            </a:r>
          </a:p>
          <a:p>
            <a:endParaRPr lang="en-US" dirty="0"/>
          </a:p>
          <a:p>
            <a:r>
              <a:rPr lang="en-US" dirty="0"/>
              <a:t>Put graph</a:t>
            </a:r>
            <a:r>
              <a:rPr lang="en-US" baseline="0" dirty="0"/>
              <a:t> in here</a:t>
            </a:r>
          </a:p>
          <a:p>
            <a:r>
              <a:rPr lang="en-US" baseline="0" dirty="0"/>
              <a:t>This is the model that fits our data and these are the publications that have seen glimpses of each of our steps.</a:t>
            </a:r>
          </a:p>
          <a:p>
            <a:r>
              <a:rPr lang="en-US" baseline="0" dirty="0"/>
              <a:t>Anchoring domain and fusion domain.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FD463-0D12-EF48-AAF6-BB5ABBF245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9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4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9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5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0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2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8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2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8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5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4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8FF6F-25A4-4F41-BD96-8822F5E0FA29}" type="datetimeFigureOut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94843-CCF6-8644-85A3-45DBEEF51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detrendr" TargetMode="External"/><Relationship Id="rId2" Type="http://schemas.openxmlformats.org/officeDocument/2006/relationships/hyperlink" Target="https://github.com/rorynola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://rorynolan.rbind.io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cran.r-project.org/package=detrendr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s://github.com/rorynola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hyperlink" Target="http://rorynolan.rbind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431" y="609015"/>
            <a:ext cx="11101137" cy="2387600"/>
          </a:xfrm>
        </p:spPr>
        <p:txBody>
          <a:bodyPr/>
          <a:lstStyle/>
          <a:p>
            <a:r>
              <a:rPr lang="en-US" dirty="0"/>
              <a:t>PhD Viva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Rory Nolan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B0192-1E70-C442-83F2-E772DC0C3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578" y="5565187"/>
            <a:ext cx="1360422" cy="129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5FCED-57A8-864C-A248-D954786A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5607172"/>
            <a:ext cx="3929063" cy="1208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5C3191-AED7-E945-A5D0-FCB6591CE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512" y="5640093"/>
            <a:ext cx="2540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1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E0EC40-EFE9-0F42-93EF-67EDAC46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Bleaching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89E80-2695-C14D-BB69-67FA32F876EA}"/>
              </a:ext>
            </a:extLst>
          </p:cNvPr>
          <p:cNvSpPr txBox="1"/>
          <p:nvPr/>
        </p:nvSpPr>
        <p:spPr>
          <a:xfrm>
            <a:off x="17077023" y="7576345"/>
            <a:ext cx="625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A40A6-256F-2345-A1C8-C383D4EFC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4" y="978082"/>
            <a:ext cx="10287000" cy="553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BC68F-2FE0-724C-A18B-DEB3C2DBB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4" y="978084"/>
            <a:ext cx="10287000" cy="5532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11D24-8227-3441-B23A-56511FB27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4" y="978083"/>
            <a:ext cx="10287000" cy="5532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9740F6-3A24-F84B-AC43-71983A579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4" y="978083"/>
            <a:ext cx="10287000" cy="5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E909506D-A05E-3142-B3BA-3DC6C78B5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" y="82824"/>
            <a:ext cx="10515600" cy="1325563"/>
          </a:xfrm>
        </p:spPr>
        <p:txBody>
          <a:bodyPr/>
          <a:lstStyle/>
          <a:p>
            <a:r>
              <a:rPr lang="en-US" b="1" dirty="0"/>
              <a:t>“Boxcar” smoothing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9715D7-2614-5740-9865-2511273885F0}"/>
              </a:ext>
            </a:extLst>
          </p:cNvPr>
          <p:cNvGrpSpPr/>
          <p:nvPr/>
        </p:nvGrpSpPr>
        <p:grpSpPr>
          <a:xfrm>
            <a:off x="1246307" y="1588168"/>
            <a:ext cx="9662324" cy="4150482"/>
            <a:chOff x="3142593" y="1274642"/>
            <a:chExt cx="6442841" cy="236193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2ED40E4-D282-FC42-9B87-DB1AB1458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71" t="8827" r="17965" b="50069"/>
            <a:stretch/>
          </p:blipFill>
          <p:spPr>
            <a:xfrm>
              <a:off x="3142593" y="1513489"/>
              <a:ext cx="6226500" cy="191288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E14A7D-D295-9C45-99B0-3CAA1468D512}"/>
                </a:ext>
              </a:extLst>
            </p:cNvPr>
            <p:cNvSpPr/>
            <p:nvPr/>
          </p:nvSpPr>
          <p:spPr>
            <a:xfrm>
              <a:off x="3237186" y="2513441"/>
              <a:ext cx="1702676" cy="4714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3931D0-AE3A-E24F-B1F1-5F36394B8EB0}"/>
                </a:ext>
              </a:extLst>
            </p:cNvPr>
            <p:cNvCxnSpPr/>
            <p:nvPr/>
          </p:nvCxnSpPr>
          <p:spPr>
            <a:xfrm flipV="1">
              <a:off x="3142593" y="1274642"/>
              <a:ext cx="0" cy="2361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463CA4-2D11-7D40-8787-AD41434F40F2}"/>
                </a:ext>
              </a:extLst>
            </p:cNvPr>
            <p:cNvCxnSpPr/>
            <p:nvPr/>
          </p:nvCxnSpPr>
          <p:spPr>
            <a:xfrm>
              <a:off x="3142593" y="3636579"/>
              <a:ext cx="64428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5268745-24F3-0243-845E-C5273BFA135E}"/>
                </a:ext>
              </a:extLst>
            </p:cNvPr>
            <p:cNvSpPr txBox="1"/>
            <p:nvPr/>
          </p:nvSpPr>
          <p:spPr>
            <a:xfrm>
              <a:off x="3468414" y="1933903"/>
              <a:ext cx="1902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Boxcar of length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30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2E6B38-3344-6C47-B664-7A9E22391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66" y="-318048"/>
            <a:ext cx="10515600" cy="1325563"/>
          </a:xfrm>
        </p:spPr>
        <p:txBody>
          <a:bodyPr/>
          <a:lstStyle/>
          <a:p>
            <a:r>
              <a:rPr lang="en-US" b="1" dirty="0"/>
              <a:t>The size of the boxcar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8E213B-9CB2-4E4B-A94C-BF30C2579481}"/>
              </a:ext>
            </a:extLst>
          </p:cNvPr>
          <p:cNvGrpSpPr/>
          <p:nvPr/>
        </p:nvGrpSpPr>
        <p:grpSpPr>
          <a:xfrm>
            <a:off x="952500" y="1007514"/>
            <a:ext cx="10287000" cy="5850485"/>
            <a:chOff x="952500" y="1007514"/>
            <a:chExt cx="10287000" cy="58504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A1E398-D942-8E4F-9B4F-BD2C230A2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007514"/>
              <a:ext cx="10287000" cy="58504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060EEC-8CBE-9F42-BD8C-F3A3B8FFA70F}"/>
                </a:ext>
              </a:extLst>
            </p:cNvPr>
            <p:cNvSpPr txBox="1"/>
            <p:nvPr/>
          </p:nvSpPr>
          <p:spPr>
            <a:xfrm>
              <a:off x="4761186" y="2731210"/>
              <a:ext cx="3605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A boxcar of size 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07E0C6-6681-324C-95C9-5FB4A4F7B2B4}"/>
              </a:ext>
            </a:extLst>
          </p:cNvPr>
          <p:cNvGrpSpPr/>
          <p:nvPr/>
        </p:nvGrpSpPr>
        <p:grpSpPr>
          <a:xfrm>
            <a:off x="952500" y="1007514"/>
            <a:ext cx="10287000" cy="5850485"/>
            <a:chOff x="952500" y="1007514"/>
            <a:chExt cx="10287000" cy="58504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E5C6A2-C893-CE47-8DB2-A983FA4E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007514"/>
              <a:ext cx="10287000" cy="58504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B2B821-0C4E-4343-AFA1-2BD19C705C63}"/>
                </a:ext>
              </a:extLst>
            </p:cNvPr>
            <p:cNvSpPr txBox="1"/>
            <p:nvPr/>
          </p:nvSpPr>
          <p:spPr>
            <a:xfrm>
              <a:off x="4761186" y="2731210"/>
              <a:ext cx="3605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boxcar of size 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3ED2C5-AC74-3E42-90B9-9E93D867E4B0}"/>
              </a:ext>
            </a:extLst>
          </p:cNvPr>
          <p:cNvGrpSpPr/>
          <p:nvPr/>
        </p:nvGrpSpPr>
        <p:grpSpPr>
          <a:xfrm>
            <a:off x="952500" y="1007513"/>
            <a:ext cx="10287000" cy="5850487"/>
            <a:chOff x="952500" y="1007513"/>
            <a:chExt cx="10287000" cy="585048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701A4CA-6EAC-9C45-AAC6-0FCE1DE9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007513"/>
              <a:ext cx="10287000" cy="58504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6DAD94-8CD5-2E4D-A43C-B11B7D44A283}"/>
                </a:ext>
              </a:extLst>
            </p:cNvPr>
            <p:cNvSpPr txBox="1"/>
            <p:nvPr/>
          </p:nvSpPr>
          <p:spPr>
            <a:xfrm>
              <a:off x="4761186" y="2731210"/>
              <a:ext cx="3605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boxcar of size 1000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0BD478-B066-0149-9B06-E99EB6240A4C}"/>
              </a:ext>
            </a:extLst>
          </p:cNvPr>
          <p:cNvGrpSpPr/>
          <p:nvPr/>
        </p:nvGrpSpPr>
        <p:grpSpPr>
          <a:xfrm>
            <a:off x="952500" y="1007512"/>
            <a:ext cx="10287000" cy="5850488"/>
            <a:chOff x="952500" y="1007512"/>
            <a:chExt cx="10287000" cy="585048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2A5D44-A185-194D-A0C2-C1612946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1007512"/>
              <a:ext cx="10287000" cy="58504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71CA97-15ED-4A4A-BBF9-607B47DFDA84}"/>
                </a:ext>
              </a:extLst>
            </p:cNvPr>
            <p:cNvSpPr txBox="1"/>
            <p:nvPr/>
          </p:nvSpPr>
          <p:spPr>
            <a:xfrm>
              <a:off x="4761186" y="2731209"/>
              <a:ext cx="3605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boxcar of size 75    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1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83673-550B-CB41-A3E2-5AA2F101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96" y="82824"/>
            <a:ext cx="10515600" cy="1325563"/>
          </a:xfrm>
        </p:spPr>
        <p:txBody>
          <a:bodyPr/>
          <a:lstStyle/>
          <a:p>
            <a:r>
              <a:rPr lang="en-US" b="1" dirty="0"/>
              <a:t>Solving for the size of the boxcar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83E9FD-1E2C-4940-ACA2-BD224A9847CC}"/>
                  </a:ext>
                </a:extLst>
              </p:cNvPr>
              <p:cNvSpPr txBox="1"/>
              <p:nvPr/>
            </p:nvSpPr>
            <p:spPr>
              <a:xfrm>
                <a:off x="320842" y="1540042"/>
                <a:ext cx="1153427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800" dirty="0"/>
                  <a:t>Fact: for immobile particles,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charset="0"/>
                      </a:rPr>
                      <m:t>𝜖</m:t>
                    </m:r>
                    <m:r>
                      <a:rPr lang="en-GB" sz="2800" b="0" i="1" smtClean="0">
                        <a:latin typeface="Cambria Math" charset="0"/>
                      </a:rPr>
                      <m:t>=0.</m:t>
                    </m:r>
                  </m:oMath>
                </a14:m>
                <a:endParaRPr lang="en-GB" sz="2800" b="0" dirty="0"/>
              </a:p>
              <a:p>
                <a:pPr marL="342900" indent="-342900">
                  <a:buAutoNum type="arabicPeriod"/>
                </a:pPr>
                <a:r>
                  <a:rPr lang="en-US" sz="2800" dirty="0"/>
                  <a:t>Simulate an image series with the same bleaching profile with immobile particles only.</a:t>
                </a:r>
              </a:p>
              <a:p>
                <a:pPr marL="342900" indent="-342900">
                  <a:buAutoNum type="arabicPeriod"/>
                </a:pPr>
                <a:r>
                  <a:rPr lang="en-US" sz="2800" dirty="0"/>
                  <a:t>When this image series is corrected with a boxcar of appropriate size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2800" dirty="0"/>
                  <a:t>, it will have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  <m:r>
                      <a:rPr lang="en-GB" sz="28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83E9FD-1E2C-4940-ACA2-BD224A984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42" y="1540042"/>
                <a:ext cx="11534274" cy="2246769"/>
              </a:xfrm>
              <a:prstGeom prst="rect">
                <a:avLst/>
              </a:prstGeom>
              <a:blipFill>
                <a:blip r:embed="rId2"/>
                <a:stretch>
                  <a:fillRect l="-990" t="-2809"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99D44D9-AC5F-6742-9F43-9C28FCCE0550}"/>
              </a:ext>
            </a:extLst>
          </p:cNvPr>
          <p:cNvGrpSpPr/>
          <p:nvPr/>
        </p:nvGrpSpPr>
        <p:grpSpPr>
          <a:xfrm>
            <a:off x="123496" y="4283242"/>
            <a:ext cx="12405388" cy="2338955"/>
            <a:chOff x="123496" y="4283242"/>
            <a:chExt cx="12405388" cy="23389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1AE0D29-5CDB-9446-8967-3A848B9FE714}"/>
                    </a:ext>
                  </a:extLst>
                </p:cNvPr>
                <p:cNvSpPr txBox="1"/>
                <p:nvPr/>
              </p:nvSpPr>
              <p:spPr>
                <a:xfrm>
                  <a:off x="513348" y="4283242"/>
                  <a:ext cx="11101136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/>
                    <a:t>Conclusion:</a:t>
                  </a:r>
                  <a:r>
                    <a:rPr lang="en-US" sz="3600" dirty="0"/>
                    <a:t> the correct boxcar size </a:t>
                  </a:r>
                  <a14:m>
                    <m:oMath xmlns:m="http://schemas.openxmlformats.org/officeDocument/2006/math">
                      <m:r>
                        <a:rPr lang="en-GB" sz="3600" b="0" i="1" smtClean="0">
                          <a:latin typeface="Cambria Math" charset="0"/>
                        </a:rPr>
                        <m:t>𝑙</m:t>
                      </m:r>
                    </m:oMath>
                  </a14:m>
                  <a:r>
                    <a:rPr lang="en-US" sz="3600" dirty="0"/>
                    <a:t> is the one that corrects the simulated series to have </a:t>
                  </a:r>
                  <a14:m>
                    <m:oMath xmlns:m="http://schemas.openxmlformats.org/officeDocument/2006/math">
                      <m:r>
                        <a:rPr lang="en-GB" sz="3600" i="1">
                          <a:latin typeface="Cambria Math" charset="0"/>
                        </a:rPr>
                        <m:t>𝜖</m:t>
                      </m:r>
                      <m:r>
                        <a:rPr lang="en-GB" sz="3600" i="1">
                          <a:latin typeface="Cambria Math" charset="0"/>
                        </a:rPr>
                        <m:t>=0</m:t>
                      </m:r>
                    </m:oMath>
                  </a14:m>
                  <a:r>
                    <a:rPr lang="en-US" sz="3600" dirty="0"/>
                    <a:t>.</a:t>
                  </a: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48" y="4283242"/>
                  <a:ext cx="11101136" cy="12003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647" t="-8122" b="-18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784438-E499-A441-BBA3-EC522154E14B}"/>
                </a:ext>
              </a:extLst>
            </p:cNvPr>
            <p:cNvSpPr txBox="1"/>
            <p:nvPr/>
          </p:nvSpPr>
          <p:spPr>
            <a:xfrm>
              <a:off x="123496" y="5791200"/>
              <a:ext cx="124053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Nolan et al., 2017. </a:t>
              </a:r>
              <a:r>
                <a:rPr lang="en-US" sz="2400" dirty="0" err="1"/>
                <a:t>nandb</a:t>
              </a:r>
              <a:r>
                <a:rPr lang="en-US" sz="2400" dirty="0"/>
                <a:t>—number and brightness in R with a novel automatic detrending algorithm. </a:t>
              </a:r>
              <a:r>
                <a:rPr lang="en-US" sz="2400" i="1" dirty="0"/>
                <a:t>Bioinformatics</a:t>
              </a:r>
              <a:r>
                <a:rPr lang="en-US" sz="2400" dirty="0"/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88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07EB-DF36-B74C-8918-29CDE2B5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" y="0"/>
            <a:ext cx="10515600" cy="1325563"/>
          </a:xfrm>
        </p:spPr>
        <p:txBody>
          <a:bodyPr/>
          <a:lstStyle/>
          <a:p>
            <a:r>
              <a:rPr lang="en-US" b="1" dirty="0"/>
              <a:t>A new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AFDD-727F-2442-B93D-1B29B5A50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81" y="1943197"/>
            <a:ext cx="8641772" cy="49148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9517D439-FA27-7545-83E4-8AD66D4176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00" y="308817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:r>
                  <a:rPr lang="en-US" dirty="0">
                    <a:ea typeface="Cambria Math" panose="02040503050406030204" pitchFamily="18" charset="0"/>
                  </a:rPr>
                  <a:t>  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9517D439-FA27-7545-83E4-8AD66D417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08817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183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62FD-FA5A-FA4A-BA72-6C00EC628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Robin 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85810-6E36-3F47-BA94-282B9D68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775" y="0"/>
            <a:ext cx="3251200" cy="3251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FD8A532-EFB4-7E46-B258-FBA5153BB195}"/>
              </a:ext>
            </a:extLst>
          </p:cNvPr>
          <p:cNvGrpSpPr/>
          <p:nvPr/>
        </p:nvGrpSpPr>
        <p:grpSpPr>
          <a:xfrm>
            <a:off x="2767203" y="151006"/>
            <a:ext cx="7438953" cy="7346562"/>
            <a:chOff x="2567178" y="393894"/>
            <a:chExt cx="7438953" cy="7346562"/>
          </a:xfrm>
        </p:grpSpPr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1130DCAD-64E6-664D-A739-32E4B01594CE}"/>
                </a:ext>
              </a:extLst>
            </p:cNvPr>
            <p:cNvSpPr/>
            <p:nvPr/>
          </p:nvSpPr>
          <p:spPr>
            <a:xfrm rot="13763464">
              <a:off x="4094666" y="1828991"/>
              <a:ext cx="6279762" cy="5543168"/>
            </a:xfrm>
            <a:prstGeom prst="arc">
              <a:avLst/>
            </a:prstGeom>
            <a:ln w="41275">
              <a:headEnd type="arrow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B997C02-D214-4249-B5D7-D035AED9DD36}"/>
                </a:ext>
              </a:extLst>
            </p:cNvPr>
            <p:cNvGrpSpPr/>
            <p:nvPr/>
          </p:nvGrpSpPr>
          <p:grpSpPr>
            <a:xfrm>
              <a:off x="2674140" y="981074"/>
              <a:ext cx="5409409" cy="5695950"/>
              <a:chOff x="2674140" y="981074"/>
              <a:chExt cx="5409409" cy="569595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AFC85E-D9AF-DD48-9195-70F279B5E9C4}"/>
                  </a:ext>
                </a:extLst>
              </p:cNvPr>
              <p:cNvGrpSpPr/>
              <p:nvPr/>
            </p:nvGrpSpPr>
            <p:grpSpPr>
              <a:xfrm>
                <a:off x="4600575" y="981074"/>
                <a:ext cx="3482974" cy="1543052"/>
                <a:chOff x="4600575" y="981074"/>
                <a:chExt cx="3482974" cy="1543052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A6DFE182-4F8F-8441-9749-1787AC849B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0575" y="981074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D3308DF5-F57A-694B-9C39-49AF2CA95E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0575" y="2524126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76095838-7EAC-174D-9EE0-39567DDA5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6274" y="981075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F3A4DDD0-7F56-364A-AF37-16F0A6705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95118" y="981074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9DF49EF-E793-F243-8D51-61C3AA462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57849" y="981074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598D94B-0BDA-0044-9C71-A4421292C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89661" y="981074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D8B8E0C-80A3-D54D-B0BC-DCAB114B4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76811" y="1990725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A73BA093-5C15-8E4B-AC9A-0AA162B251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8765" y="1457325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A0B0882-1BAA-BF44-9B59-CB96B81529D5}"/>
                  </a:ext>
                </a:extLst>
              </p:cNvPr>
              <p:cNvGrpSpPr/>
              <p:nvPr/>
            </p:nvGrpSpPr>
            <p:grpSpPr>
              <a:xfrm>
                <a:off x="4600572" y="3057524"/>
                <a:ext cx="3482974" cy="1543052"/>
                <a:chOff x="4600575" y="981074"/>
                <a:chExt cx="3482974" cy="1543052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E3A3FC3-2DFA-7E42-B4BD-DAD5243D9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0575" y="981074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38AAF2F-4FE8-D749-BAFD-919D84CDA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0575" y="2524126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35B989D-A0AF-C642-8B5A-872032863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6274" y="981075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1022A0A-C688-2D48-BCAC-D235C9FAC6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95118" y="981074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2D5B832-7CDB-3E41-9A9A-906AB25DA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57849" y="981074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4C9D3502-8C51-D34E-904C-6DE448FF6A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89661" y="981074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C3E0FC5-25B2-B444-9586-C4AAB8A67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76811" y="1990725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5D1A0C52-7750-834C-8EDE-CBE580D59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8765" y="1457325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98B4969-13EB-6344-8323-F2C7A8A7B4B3}"/>
                  </a:ext>
                </a:extLst>
              </p:cNvPr>
              <p:cNvGrpSpPr/>
              <p:nvPr/>
            </p:nvGrpSpPr>
            <p:grpSpPr>
              <a:xfrm>
                <a:off x="4600573" y="5133972"/>
                <a:ext cx="3482974" cy="1543052"/>
                <a:chOff x="4600575" y="981074"/>
                <a:chExt cx="3482974" cy="1543052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83AFD64-285B-FC49-9367-28DD3479F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0575" y="981074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BA484B0-28AC-EF42-A1EB-82F149009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00575" y="2524126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E0C83A14-AF5B-A74F-8E0E-A6A283174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26274" y="981075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020AEA8-2365-8846-A8B2-B920AD4D05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95118" y="981074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F0B95CFB-2D80-C848-B3F6-A98C48888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57849" y="981074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2072939A-451E-DC4B-BD64-E14833C09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89661" y="981074"/>
                  <a:ext cx="1057275" cy="15430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4B51171-8996-644C-9496-87C2754AB4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76811" y="1990725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BACD654-E9AA-B84E-88A1-182A4CF9A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8765" y="1457325"/>
                  <a:ext cx="242569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BA3ED87-CF33-F54A-A364-4081985E786D}"/>
                  </a:ext>
                </a:extLst>
              </p:cNvPr>
              <p:cNvSpPr txBox="1"/>
              <p:nvPr/>
            </p:nvSpPr>
            <p:spPr>
              <a:xfrm>
                <a:off x="2674140" y="6030692"/>
                <a:ext cx="25923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Too little intensity </a:t>
                </a:r>
              </a:p>
              <a:p>
                <a:r>
                  <a:rPr lang="en-US" dirty="0"/>
                  <a:t>(not enough counts)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3FE4C9A-8391-1548-AC64-DB2823037130}"/>
                  </a:ext>
                </a:extLst>
              </p:cNvPr>
              <p:cNvSpPr txBox="1"/>
              <p:nvPr/>
            </p:nvSpPr>
            <p:spPr>
              <a:xfrm>
                <a:off x="3436141" y="1029385"/>
                <a:ext cx="25923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Too much intensity </a:t>
                </a:r>
              </a:p>
              <a:p>
                <a:r>
                  <a:rPr lang="en-US" dirty="0"/>
                  <a:t>(too many counts)</a:t>
                </a:r>
              </a:p>
            </p:txBody>
          </p: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B95679F8-C4A9-634F-8F8E-81535D8A9394}"/>
                </a:ext>
              </a:extLst>
            </p:cNvPr>
            <p:cNvSpPr/>
            <p:nvPr/>
          </p:nvSpPr>
          <p:spPr>
            <a:xfrm rot="2859859">
              <a:off x="2198881" y="762191"/>
              <a:ext cx="6279762" cy="5543168"/>
            </a:xfrm>
            <a:prstGeom prst="arc">
              <a:avLst/>
            </a:prstGeom>
            <a:ln w="41275"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5006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D4B44C9-5C04-AD49-AC82-5A918E58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5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4BB94A-9F51-7545-86D3-C851D44F3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6650" y="163014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3600" dirty="0"/>
          </a:p>
          <a:p>
            <a:r>
              <a:rPr lang="en-US" sz="3600" dirty="0">
                <a:hlinkClick r:id="rId2"/>
              </a:rPr>
              <a:t>https://github.com/rorynolan</a:t>
            </a:r>
            <a:endParaRPr lang="en-US" sz="3600" dirty="0"/>
          </a:p>
          <a:p>
            <a:r>
              <a:rPr lang="en-US" sz="3600" dirty="0">
                <a:hlinkClick r:id="rId3"/>
              </a:rPr>
              <a:t>https://cran.r-project.org/package=detrendr</a:t>
            </a:r>
            <a:endParaRPr lang="en-US" sz="3600" dirty="0"/>
          </a:p>
          <a:p>
            <a:r>
              <a:rPr lang="en-US" sz="3600" dirty="0">
                <a:hlinkClick r:id="rId4"/>
              </a:rPr>
              <a:t>http://rorynolan.rbind.io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C7BC4-DC1C-A74A-BC97-EFC044B41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901" y="1191491"/>
            <a:ext cx="3466099" cy="40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62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85"/>
          <a:stretch>
            <a:fillRect/>
          </a:stretch>
        </p:blipFill>
        <p:spPr bwMode="auto">
          <a:xfrm>
            <a:off x="401219" y="1818939"/>
            <a:ext cx="11350521" cy="482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1219" y="320842"/>
            <a:ext cx="11350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Application: HIV-1 Receptor Stoichiometry</a:t>
            </a:r>
          </a:p>
        </p:txBody>
      </p:sp>
    </p:spTree>
    <p:extLst>
      <p:ext uri="{BB962C8B-B14F-4D97-AF65-F5344CB8AC3E}">
        <p14:creationId xmlns:p14="http://schemas.microsoft.com/office/powerpoint/2010/main" val="1666904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49" b="51813"/>
          <a:stretch/>
        </p:blipFill>
        <p:spPr>
          <a:xfrm>
            <a:off x="3801980" y="-645566"/>
            <a:ext cx="8204746" cy="7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5466D-2017-A747-8ED3-3330A2E6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Single-cell capture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1A6CFD-E31F-6B45-9A57-C23318CF1841}"/>
              </a:ext>
            </a:extLst>
          </p:cNvPr>
          <p:cNvGrpSpPr/>
          <p:nvPr/>
        </p:nvGrpSpPr>
        <p:grpSpPr>
          <a:xfrm>
            <a:off x="838200" y="2164717"/>
            <a:ext cx="9832599" cy="4322417"/>
            <a:chOff x="838200" y="2164717"/>
            <a:chExt cx="9832599" cy="43224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9F986E-8E22-5141-BAB5-B15C50F40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64717"/>
              <a:ext cx="4330148" cy="43224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F013D4-FF53-CD46-9CA5-E66C8A28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0677" y="2164717"/>
              <a:ext cx="4330122" cy="432241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D17FC3-B27D-5643-9068-A45DE838AD58}"/>
              </a:ext>
            </a:extLst>
          </p:cNvPr>
          <p:cNvGrpSpPr/>
          <p:nvPr/>
        </p:nvGrpSpPr>
        <p:grpSpPr>
          <a:xfrm>
            <a:off x="838200" y="2164717"/>
            <a:ext cx="9832599" cy="4328072"/>
            <a:chOff x="838200" y="2164717"/>
            <a:chExt cx="9832599" cy="43280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15760B-CF50-AA48-B012-0CB07D201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164717"/>
              <a:ext cx="4335815" cy="43280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60E3AC-EDF5-9F48-8D23-6E1090996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677" y="2164717"/>
              <a:ext cx="4330122" cy="432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324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67" y="233917"/>
            <a:ext cx="8667530" cy="613498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119304" y="1616149"/>
            <a:ext cx="13344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Kwon et al., 2015.</a:t>
            </a:r>
          </a:p>
          <a:p>
            <a:r>
              <a:rPr lang="en-US" sz="1000" i="1" dirty="0"/>
              <a:t>Nature Structural and Molecular Biology</a:t>
            </a:r>
            <a:r>
              <a:rPr lang="en-US" sz="1100" dirty="0"/>
              <a:t>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292316" y="2820509"/>
            <a:ext cx="2083981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Oligomerisation</a:t>
            </a:r>
            <a:r>
              <a:rPr lang="en-US" sz="1200" b="1" dirty="0"/>
              <a:t> of Envelope</a:t>
            </a:r>
          </a:p>
          <a:p>
            <a:r>
              <a:rPr lang="en-US" sz="1200" i="1" dirty="0" err="1"/>
              <a:t>Chojnacki</a:t>
            </a:r>
            <a:r>
              <a:rPr lang="en-US" sz="1200" i="1" dirty="0"/>
              <a:t> et al., 2013. </a:t>
            </a:r>
          </a:p>
          <a:p>
            <a:r>
              <a:rPr lang="en-US" sz="1100" i="1" dirty="0"/>
              <a:t>Nature Communications.</a:t>
            </a:r>
          </a:p>
          <a:p>
            <a:r>
              <a:rPr lang="en-US" sz="1100" i="1" dirty="0" err="1"/>
              <a:t>Chojnacki</a:t>
            </a:r>
            <a:r>
              <a:rPr lang="en-US" sz="1100" i="1" dirty="0"/>
              <a:t> et al., 2012. </a:t>
            </a:r>
          </a:p>
          <a:p>
            <a:r>
              <a:rPr lang="en-US" sz="1050" i="1" dirty="0"/>
              <a:t>Science.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16969" y="3559173"/>
            <a:ext cx="17118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Khasnis et al., 2016.</a:t>
            </a:r>
          </a:p>
          <a:p>
            <a:r>
              <a:rPr lang="en-US" sz="1100" i="1" dirty="0" err="1"/>
              <a:t>PLoS</a:t>
            </a:r>
            <a:r>
              <a:rPr lang="en-US" sz="1100" i="1" dirty="0"/>
              <a:t> Pathogens.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-244549" y="2240105"/>
            <a:ext cx="3756603" cy="2638136"/>
            <a:chOff x="3200400" y="658615"/>
            <a:chExt cx="3756603" cy="2638136"/>
          </a:xfrm>
        </p:grpSpPr>
        <p:grpSp>
          <p:nvGrpSpPr>
            <p:cNvPr id="32" name="Group 31"/>
            <p:cNvGrpSpPr/>
            <p:nvPr/>
          </p:nvGrpSpPr>
          <p:grpSpPr>
            <a:xfrm>
              <a:off x="3200400" y="658615"/>
              <a:ext cx="3756603" cy="2638136"/>
              <a:chOff x="3200400" y="658615"/>
              <a:chExt cx="3756603" cy="2638136"/>
            </a:xfrm>
          </p:grpSpPr>
          <p:graphicFrame>
            <p:nvGraphicFramePr>
              <p:cNvPr id="41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8203479"/>
                  </p:ext>
                </p:extLst>
              </p:nvPr>
            </p:nvGraphicFramePr>
            <p:xfrm>
              <a:off x="3200400" y="658615"/>
              <a:ext cx="3756603" cy="2638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0" name="Graph" r:id="rId5" imgW="4127500" imgH="2895600" progId="Origin50.Graph">
                      <p:embed/>
                    </p:oleObj>
                  </mc:Choice>
                  <mc:Fallback>
                    <p:oleObj name="Graph" r:id="rId5" imgW="4127500" imgH="2895600" progId="Origin50.Graph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00400" y="658615"/>
                            <a:ext cx="3756603" cy="2638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4" name="Group 25"/>
              <p:cNvGrpSpPr>
                <a:grpSpLocks/>
              </p:cNvGrpSpPr>
              <p:nvPr/>
            </p:nvGrpSpPr>
            <p:grpSpPr bwMode="auto">
              <a:xfrm>
                <a:off x="4001082" y="1062888"/>
                <a:ext cx="2286000" cy="1729678"/>
                <a:chOff x="3962401" y="1113537"/>
                <a:chExt cx="2286000" cy="1729678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3961819" y="1114274"/>
                  <a:ext cx="609600" cy="1725613"/>
                </a:xfrm>
                <a:prstGeom prst="rect">
                  <a:avLst/>
                </a:prstGeom>
                <a:solidFill>
                  <a:srgbClr val="17F581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4573007" y="1114274"/>
                  <a:ext cx="1141412" cy="1728788"/>
                </a:xfrm>
                <a:prstGeom prst="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5714419" y="1114274"/>
                  <a:ext cx="533400" cy="1728788"/>
                </a:xfrm>
                <a:prstGeom prst="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/>
                </a:p>
              </p:txBody>
            </p:sp>
            <p:sp>
              <p:nvSpPr>
                <p:cNvPr id="53" name="TextBox 5"/>
                <p:cNvSpPr txBox="1">
                  <a:spLocks noChangeArrowheads="1"/>
                </p:cNvSpPr>
                <p:nvPr/>
              </p:nvSpPr>
              <p:spPr bwMode="auto">
                <a:xfrm>
                  <a:off x="3979072" y="1113537"/>
                  <a:ext cx="518091" cy="230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900">
                      <a:latin typeface="Arial" charset="0"/>
                    </a:rPr>
                    <a:t>Step 1</a:t>
                  </a:r>
                </a:p>
              </p:txBody>
            </p:sp>
            <p:sp>
              <p:nvSpPr>
                <p:cNvPr id="54" name="TextBox 29"/>
                <p:cNvSpPr txBox="1">
                  <a:spLocks noChangeArrowheads="1"/>
                </p:cNvSpPr>
                <p:nvPr/>
              </p:nvSpPr>
              <p:spPr bwMode="auto">
                <a:xfrm>
                  <a:off x="4511109" y="1114424"/>
                  <a:ext cx="518091" cy="230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900">
                      <a:latin typeface="Arial" charset="0"/>
                    </a:rPr>
                    <a:t>Step 2</a:t>
                  </a:r>
                </a:p>
              </p:txBody>
            </p:sp>
            <p:sp>
              <p:nvSpPr>
                <p:cNvPr id="55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5643562" y="1114427"/>
                  <a:ext cx="518091" cy="2308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900">
                      <a:latin typeface="Arial" charset="0"/>
                    </a:rPr>
                    <a:t>Step 3</a:t>
                  </a:r>
                </a:p>
              </p:txBody>
            </p:sp>
          </p:grpSp>
        </p:grpSp>
        <p:cxnSp>
          <p:nvCxnSpPr>
            <p:cNvPr id="33" name="Straight Connector 32"/>
            <p:cNvCxnSpPr/>
            <p:nvPr/>
          </p:nvCxnSpPr>
          <p:spPr bwMode="auto">
            <a:xfrm>
              <a:off x="4017963" y="2576513"/>
              <a:ext cx="544512" cy="508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4556125" y="1524000"/>
              <a:ext cx="549275" cy="10969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 bwMode="auto">
            <a:xfrm>
              <a:off x="5105400" y="1524000"/>
              <a:ext cx="533400" cy="5556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 bwMode="auto">
            <a:xfrm>
              <a:off x="5638800" y="1579563"/>
              <a:ext cx="533400" cy="292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 bwMode="auto">
            <a:xfrm flipV="1">
              <a:off x="4017963" y="2355850"/>
              <a:ext cx="538162" cy="228600"/>
            </a:xfrm>
            <a:prstGeom prst="line">
              <a:avLst/>
            </a:prstGeom>
            <a:ln>
              <a:solidFill>
                <a:srgbClr val="17F5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 bwMode="auto">
            <a:xfrm>
              <a:off x="4556125" y="2355850"/>
              <a:ext cx="542925" cy="82550"/>
            </a:xfrm>
            <a:prstGeom prst="line">
              <a:avLst/>
            </a:prstGeom>
            <a:ln>
              <a:solidFill>
                <a:srgbClr val="17F5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 bwMode="auto">
            <a:xfrm flipV="1">
              <a:off x="5100638" y="2355850"/>
              <a:ext cx="538162" cy="80963"/>
            </a:xfrm>
            <a:prstGeom prst="line">
              <a:avLst/>
            </a:prstGeom>
            <a:ln>
              <a:solidFill>
                <a:srgbClr val="17F5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>
              <a:off x="5638800" y="2355850"/>
              <a:ext cx="542925" cy="117475"/>
            </a:xfrm>
            <a:prstGeom prst="line">
              <a:avLst/>
            </a:prstGeom>
            <a:ln>
              <a:solidFill>
                <a:srgbClr val="17F5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27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5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1906" y="43864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3600" dirty="0"/>
          </a:p>
          <a:p>
            <a:r>
              <a:rPr lang="en-US" sz="3600" dirty="0">
                <a:hlinkClick r:id="rId2"/>
              </a:rPr>
              <a:t>https://github.com/rorynolan</a:t>
            </a:r>
            <a:endParaRPr lang="en-US" sz="3600" dirty="0"/>
          </a:p>
          <a:p>
            <a:r>
              <a:rPr lang="en-US" sz="3600" dirty="0">
                <a:hlinkClick r:id="rId3"/>
              </a:rPr>
              <a:t>https://cran.r-project.org/package=detrendr</a:t>
            </a:r>
            <a:endParaRPr lang="en-US" sz="3600" dirty="0"/>
          </a:p>
          <a:p>
            <a:r>
              <a:rPr lang="en-US" sz="3600" dirty="0">
                <a:hlinkClick r:id="rId4"/>
              </a:rPr>
              <a:t>http://rorynolan.rbind.io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29676-1D80-D649-842D-A1BF9E79B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0645" y="0"/>
            <a:ext cx="3466099" cy="4014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3FBAD6-B120-FC4D-A905-7D70513AD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1578" y="5565187"/>
            <a:ext cx="1360422" cy="1292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39430-1BF7-5249-8CDC-4723CD885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" y="5607172"/>
            <a:ext cx="3929063" cy="12088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4874E-D927-1D41-B9EF-22629331C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7512" y="5640093"/>
            <a:ext cx="2540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9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D13413-4AB9-8B4B-8CA7-863FA275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86944"/>
            <a:ext cx="10515600" cy="1325563"/>
          </a:xfrm>
        </p:spPr>
        <p:txBody>
          <a:bodyPr/>
          <a:lstStyle/>
          <a:p>
            <a:r>
              <a:rPr lang="en-US" b="1" dirty="0"/>
              <a:t>Single-cell capture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F5C0E-1AC1-3E4A-B7DF-50AA18B3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540" y="1217042"/>
            <a:ext cx="9429115" cy="4144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78655-81B8-BC49-94E6-D6033DC0E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93" y="1217042"/>
            <a:ext cx="9438062" cy="41446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F54EE5-FF15-3A4B-BB4F-D2BDA843A21C}"/>
              </a:ext>
            </a:extLst>
          </p:cNvPr>
          <p:cNvSpPr/>
          <p:nvPr/>
        </p:nvSpPr>
        <p:spPr>
          <a:xfrm>
            <a:off x="1548593" y="5542900"/>
            <a:ext cx="9438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Wills et al. The nature and nurture of cell heterogeneity: accounting for macrophage gene-environment interactions with single-cell RNA-Seq.</a:t>
            </a:r>
          </a:p>
          <a:p>
            <a:r>
              <a:rPr lang="en-GB" sz="2400" dirty="0"/>
              <a:t>BMC Genomics, 2016.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570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30E0-75C8-114F-A230-7B9FD252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7813"/>
            <a:ext cx="10515600" cy="1325563"/>
          </a:xfrm>
        </p:spPr>
        <p:txBody>
          <a:bodyPr/>
          <a:lstStyle/>
          <a:p>
            <a:r>
              <a:rPr lang="en-US" b="1" dirty="0"/>
              <a:t>Cancer evolution 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7F3CB-0F20-8E46-B32E-CCD8431C2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1" y="1047749"/>
            <a:ext cx="10590592" cy="581025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2A100D-63D3-2749-9DA6-9E8A553FF6F4}"/>
              </a:ext>
            </a:extLst>
          </p:cNvPr>
          <p:cNvGrpSpPr/>
          <p:nvPr/>
        </p:nvGrpSpPr>
        <p:grpSpPr>
          <a:xfrm>
            <a:off x="5414963" y="1700213"/>
            <a:ext cx="5710237" cy="4995862"/>
            <a:chOff x="5414963" y="1700213"/>
            <a:chExt cx="5710237" cy="49958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2E2D4C7-1BEE-A746-AE2C-CF0E27E88042}"/>
                </a:ext>
              </a:extLst>
            </p:cNvPr>
            <p:cNvGrpSpPr/>
            <p:nvPr/>
          </p:nvGrpSpPr>
          <p:grpSpPr>
            <a:xfrm>
              <a:off x="5414963" y="1700213"/>
              <a:ext cx="5710237" cy="4995862"/>
              <a:chOff x="5414963" y="1700213"/>
              <a:chExt cx="5710237" cy="499586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926BDE-FFB8-4442-BEF5-2B3BAF538C74}"/>
                  </a:ext>
                </a:extLst>
              </p:cNvPr>
              <p:cNvSpPr/>
              <p:nvPr/>
            </p:nvSpPr>
            <p:spPr>
              <a:xfrm>
                <a:off x="6057900" y="3057525"/>
                <a:ext cx="400050" cy="82867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D0AB45-080B-1248-88D8-4A7F267F9473}"/>
                  </a:ext>
                </a:extLst>
              </p:cNvPr>
              <p:cNvSpPr/>
              <p:nvPr/>
            </p:nvSpPr>
            <p:spPr>
              <a:xfrm>
                <a:off x="5414963" y="3671888"/>
                <a:ext cx="428625" cy="4714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FA4F5D-C4BE-1644-A128-9C1AC111050A}"/>
                  </a:ext>
                </a:extLst>
              </p:cNvPr>
              <p:cNvSpPr/>
              <p:nvPr/>
            </p:nvSpPr>
            <p:spPr>
              <a:xfrm>
                <a:off x="6672262" y="1700213"/>
                <a:ext cx="400050" cy="1523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AC5B8E-3704-9343-A702-FFC6FAF648B9}"/>
                  </a:ext>
                </a:extLst>
              </p:cNvPr>
              <p:cNvSpPr/>
              <p:nvPr/>
            </p:nvSpPr>
            <p:spPr>
              <a:xfrm>
                <a:off x="7267575" y="4143375"/>
                <a:ext cx="400050" cy="192881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EE840F-99BD-0E46-9F6C-178E58D4DA63}"/>
                  </a:ext>
                </a:extLst>
              </p:cNvPr>
              <p:cNvSpPr/>
              <p:nvPr/>
            </p:nvSpPr>
            <p:spPr>
              <a:xfrm>
                <a:off x="10115550" y="5100638"/>
                <a:ext cx="400050" cy="159543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1E36051-14EE-E040-9CC7-101D7DF609E5}"/>
                  </a:ext>
                </a:extLst>
              </p:cNvPr>
              <p:cNvSpPr/>
              <p:nvPr/>
            </p:nvSpPr>
            <p:spPr>
              <a:xfrm>
                <a:off x="10725150" y="1700213"/>
                <a:ext cx="400050" cy="159543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60B846-C8E8-EC4A-BF2B-A865B6F56A53}"/>
                </a:ext>
              </a:extLst>
            </p:cNvPr>
            <p:cNvSpPr/>
            <p:nvPr/>
          </p:nvSpPr>
          <p:spPr>
            <a:xfrm>
              <a:off x="9544050" y="3057525"/>
              <a:ext cx="371475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25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3310D-1B42-3241-9F3D-8AC4381B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3452"/>
            <a:ext cx="10515600" cy="1325563"/>
          </a:xfrm>
        </p:spPr>
        <p:txBody>
          <a:bodyPr/>
          <a:lstStyle/>
          <a:p>
            <a:r>
              <a:rPr lang="en-US" b="1" dirty="0"/>
              <a:t>HIV Entry Modelling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219050-09F4-014F-91A6-45E594B98CD6}"/>
              </a:ext>
            </a:extLst>
          </p:cNvPr>
          <p:cNvGrpSpPr/>
          <p:nvPr/>
        </p:nvGrpSpPr>
        <p:grpSpPr>
          <a:xfrm>
            <a:off x="2230582" y="1205344"/>
            <a:ext cx="9601203" cy="5529410"/>
            <a:chOff x="581891" y="1177635"/>
            <a:chExt cx="9601203" cy="55294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1FEF3D2-49EB-D94F-92E9-702754971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36" b="8909"/>
            <a:stretch/>
          </p:blipFill>
          <p:spPr>
            <a:xfrm rot="16200000">
              <a:off x="2846388" y="-629661"/>
              <a:ext cx="5529410" cy="9144002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37D2CB8-206A-D441-A6FE-02B35DF5CC37}"/>
                </a:ext>
              </a:extLst>
            </p:cNvPr>
            <p:cNvSpPr/>
            <p:nvPr/>
          </p:nvSpPr>
          <p:spPr>
            <a:xfrm>
              <a:off x="581891" y="4558145"/>
              <a:ext cx="1025236" cy="20089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93CB5-6DFF-3C49-A82A-D4DC1A8821A5}"/>
              </a:ext>
            </a:extLst>
          </p:cNvPr>
          <p:cNvSpPr txBox="1"/>
          <p:nvPr/>
        </p:nvSpPr>
        <p:spPr>
          <a:xfrm>
            <a:off x="228600" y="2161309"/>
            <a:ext cx="2348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Plasma membrane fusion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BD56B-EEF0-7941-967D-641DAB69D899}"/>
              </a:ext>
            </a:extLst>
          </p:cNvPr>
          <p:cNvSpPr txBox="1"/>
          <p:nvPr/>
        </p:nvSpPr>
        <p:spPr>
          <a:xfrm>
            <a:off x="228599" y="5113255"/>
            <a:ext cx="2348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Fusion via endocytosis</a:t>
            </a:r>
          </a:p>
        </p:txBody>
      </p:sp>
    </p:spTree>
    <p:extLst>
      <p:ext uri="{BB962C8B-B14F-4D97-AF65-F5344CB8AC3E}">
        <p14:creationId xmlns:p14="http://schemas.microsoft.com/office/powerpoint/2010/main" val="1179474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60937B-92A0-FB4F-85E0-719398F5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055" y="-380343"/>
            <a:ext cx="10515600" cy="1325563"/>
          </a:xfrm>
        </p:spPr>
        <p:txBody>
          <a:bodyPr/>
          <a:lstStyle/>
          <a:p>
            <a:r>
              <a:rPr lang="en-US" b="1" dirty="0"/>
              <a:t>HIV Entry Modelling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5D9F2-7078-7349-ABCA-BD64C039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38964" y="-1246581"/>
            <a:ext cx="5912779" cy="8970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FD1F21-711D-434C-9E2E-7834C7233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091" y="3325091"/>
            <a:ext cx="3532909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9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91" y="-305101"/>
            <a:ext cx="10515600" cy="1325563"/>
          </a:xfrm>
        </p:spPr>
        <p:txBody>
          <a:bodyPr/>
          <a:lstStyle/>
          <a:p>
            <a:r>
              <a:rPr lang="en-US" b="1" dirty="0"/>
              <a:t>Number and Brightness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2042160" y="873760"/>
            <a:ext cx="6167120" cy="5691077"/>
            <a:chOff x="179512" y="1317639"/>
            <a:chExt cx="3494544" cy="2689062"/>
          </a:xfrm>
        </p:grpSpPr>
        <p:cxnSp>
          <p:nvCxnSpPr>
            <p:cNvPr id="73" name="Straight Arrow Connector 72"/>
            <p:cNvCxnSpPr/>
            <p:nvPr/>
          </p:nvCxnSpPr>
          <p:spPr>
            <a:xfrm flipH="1">
              <a:off x="829741" y="3045831"/>
              <a:ext cx="261026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79512" y="1533663"/>
              <a:ext cx="3260495" cy="2327385"/>
              <a:chOff x="-488695" y="188640"/>
              <a:chExt cx="3044471" cy="2095593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8368" y="188640"/>
                <a:ext cx="1440160" cy="144016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80" name="Rectangle 79"/>
              <p:cNvSpPr/>
              <p:nvPr/>
            </p:nvSpPr>
            <p:spPr>
              <a:xfrm rot="16200000">
                <a:off x="340631" y="836378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968" y="332656"/>
                <a:ext cx="1440160" cy="144016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68" y="476672"/>
                <a:ext cx="1440160" cy="144016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83" name="Rectangle 82"/>
              <p:cNvSpPr/>
              <p:nvPr/>
            </p:nvSpPr>
            <p:spPr>
              <a:xfrm rot="16200000">
                <a:off x="179847" y="980394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/>
              <p:cNvSpPr/>
              <p:nvPr/>
            </p:nvSpPr>
            <p:spPr>
              <a:xfrm rot="16200000">
                <a:off x="6908" y="1124410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316" y="620688"/>
                <a:ext cx="1440160" cy="144016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86" name="Rectangle 85"/>
              <p:cNvSpPr/>
              <p:nvPr/>
            </p:nvSpPr>
            <p:spPr>
              <a:xfrm rot="16200000">
                <a:off x="-180193" y="1268426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528" y="764704"/>
                <a:ext cx="1440160" cy="144016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cxnSp>
            <p:nvCxnSpPr>
              <p:cNvPr id="88" name="Straight Arrow Connector 87"/>
              <p:cNvCxnSpPr/>
              <p:nvPr/>
            </p:nvCxnSpPr>
            <p:spPr>
              <a:xfrm flipH="1">
                <a:off x="1734423" y="1550206"/>
                <a:ext cx="821353" cy="73402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295275" y="951806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295275" y="1311846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95275" y="1671886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95275" y="2031926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/>
              <p:cNvSpPr/>
              <p:nvPr/>
            </p:nvSpPr>
            <p:spPr>
              <a:xfrm rot="16200000">
                <a:off x="-324209" y="1412442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ectangle 93"/>
              <p:cNvSpPr/>
              <p:nvPr/>
            </p:nvSpPr>
            <p:spPr>
              <a:xfrm rot="16200000">
                <a:off x="31512" y="1416761"/>
                <a:ext cx="1468414" cy="164300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ectangle 94"/>
              <p:cNvSpPr/>
              <p:nvPr/>
            </p:nvSpPr>
            <p:spPr>
              <a:xfrm rot="16200000">
                <a:off x="395871" y="1412442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6200000">
                <a:off x="755911" y="1412442"/>
                <a:ext cx="1468413" cy="172938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 rot="18994497">
                <a:off x="-488695" y="832118"/>
                <a:ext cx="1214297" cy="17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pixel1</a:t>
                </a:r>
                <a:endParaRPr lang="en-GB" sz="3600" dirty="0"/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295275" y="790636"/>
                <a:ext cx="0" cy="16447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 flipV="1">
              <a:off x="3440007" y="1389647"/>
              <a:ext cx="0" cy="1656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flipH="1">
              <a:off x="3526631" y="1317639"/>
              <a:ext cx="147425" cy="213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y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07652" y="2747768"/>
              <a:ext cx="348473" cy="213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x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631243" y="3793643"/>
              <a:ext cx="348473" cy="213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07335"/>
            <a:ext cx="10515600" cy="1325563"/>
          </a:xfrm>
        </p:spPr>
        <p:txBody>
          <a:bodyPr/>
          <a:lstStyle/>
          <a:p>
            <a:r>
              <a:rPr lang="en-US" b="1" dirty="0"/>
              <a:t>Number and Brightness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03958" y="1018228"/>
            <a:ext cx="2290855" cy="6011923"/>
            <a:chOff x="303958" y="1018228"/>
            <a:chExt cx="2290855" cy="601192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/>
            <a:srcRect l="17550" t="39379" r="76780" b="49207"/>
            <a:stretch/>
          </p:blipFill>
          <p:spPr>
            <a:xfrm>
              <a:off x="303958" y="1455108"/>
              <a:ext cx="2096075" cy="289337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"/>
            <a:srcRect l="21066" t="37400" r="69440" b="39763"/>
            <a:stretch/>
          </p:blipFill>
          <p:spPr>
            <a:xfrm>
              <a:off x="657901" y="3835372"/>
              <a:ext cx="1936912" cy="319477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03958" y="1018228"/>
              <a:ext cx="2290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Confocal volume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883047" y="993443"/>
            <a:ext cx="4147520" cy="5566175"/>
            <a:chOff x="7883047" y="993443"/>
            <a:chExt cx="4147520" cy="5566175"/>
          </a:xfrm>
        </p:grpSpPr>
        <p:grpSp>
          <p:nvGrpSpPr>
            <p:cNvPr id="53" name="Group 52"/>
            <p:cNvGrpSpPr/>
            <p:nvPr/>
          </p:nvGrpSpPr>
          <p:grpSpPr>
            <a:xfrm>
              <a:off x="7883047" y="993443"/>
              <a:ext cx="4147520" cy="5566175"/>
              <a:chOff x="16104048" y="2735862"/>
              <a:chExt cx="9690742" cy="12821177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28" t="9141" r="6384" b="12403"/>
              <a:stretch/>
            </p:blipFill>
            <p:spPr>
              <a:xfrm>
                <a:off x="17226129" y="5377578"/>
                <a:ext cx="7632557" cy="9471575"/>
              </a:xfrm>
              <a:prstGeom prst="rect">
                <a:avLst/>
              </a:prstGeom>
            </p:spPr>
          </p:pic>
          <p:cxnSp>
            <p:nvCxnSpPr>
              <p:cNvPr id="55" name="Straight Arrow Connector 54"/>
              <p:cNvCxnSpPr/>
              <p:nvPr/>
            </p:nvCxnSpPr>
            <p:spPr bwMode="auto">
              <a:xfrm flipH="1" flipV="1">
                <a:off x="16883026" y="2895825"/>
                <a:ext cx="55763" cy="12313368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6" name="Straight Arrow Connector 55"/>
              <p:cNvCxnSpPr/>
              <p:nvPr/>
            </p:nvCxnSpPr>
            <p:spPr bwMode="auto">
              <a:xfrm>
                <a:off x="16552259" y="14849153"/>
                <a:ext cx="9242531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8" name="TextBox 57"/>
              <p:cNvSpPr txBox="1"/>
              <p:nvPr/>
            </p:nvSpPr>
            <p:spPr>
              <a:xfrm>
                <a:off x="16104048" y="2735862"/>
                <a:ext cx="896420" cy="70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i="1" dirty="0"/>
                  <a:t>I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5168850" y="14849153"/>
                <a:ext cx="6259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dirty="0"/>
                  <a:t>t</a:t>
                </a: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8902439" y="1018227"/>
              <a:ext cx="27301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Intensity densities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30180" y="993443"/>
            <a:ext cx="4144287" cy="5397232"/>
            <a:chOff x="3330180" y="993443"/>
            <a:chExt cx="4144287" cy="5397232"/>
          </a:xfrm>
        </p:grpSpPr>
        <p:grpSp>
          <p:nvGrpSpPr>
            <p:cNvPr id="63" name="Group 62"/>
            <p:cNvGrpSpPr/>
            <p:nvPr/>
          </p:nvGrpSpPr>
          <p:grpSpPr>
            <a:xfrm>
              <a:off x="3330180" y="993443"/>
              <a:ext cx="4144287" cy="5397232"/>
              <a:chOff x="3330180" y="993443"/>
              <a:chExt cx="4144287" cy="539723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3330180" y="1524791"/>
                <a:ext cx="360041" cy="293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000" i="1" dirty="0"/>
                  <a:t>I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3377383" y="993443"/>
                <a:ext cx="4097084" cy="5397232"/>
                <a:chOff x="3377383" y="993443"/>
                <a:chExt cx="4097084" cy="5397232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3377383" y="1427457"/>
                  <a:ext cx="4097084" cy="4963218"/>
                  <a:chOff x="7720782" y="2463777"/>
                  <a:chExt cx="10200827" cy="12745416"/>
                </a:xfrm>
              </p:grpSpPr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8070534" y="2463777"/>
                    <a:ext cx="9242531" cy="6336704"/>
                    <a:chOff x="6398148" y="1959721"/>
                    <a:chExt cx="9242531" cy="6336704"/>
                  </a:xfrm>
                </p:grpSpPr>
                <p:grpSp>
                  <p:nvGrpSpPr>
                    <p:cNvPr id="48" name="Group 47"/>
                    <p:cNvGrpSpPr/>
                    <p:nvPr/>
                  </p:nvGrpSpPr>
                  <p:grpSpPr>
                    <a:xfrm>
                      <a:off x="6711687" y="1959721"/>
                      <a:ext cx="8928992" cy="6336704"/>
                      <a:chOff x="3760342" y="1311649"/>
                      <a:chExt cx="13825536" cy="9433048"/>
                    </a:xfrm>
                  </p:grpSpPr>
                  <p:pic>
                    <p:nvPicPr>
                      <p:cNvPr id="51" name="Picture 5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rightnessContrast bright="20000" contrast="-4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518" t="1060" r="4362" b="54320"/>
                      <a:stretch/>
                    </p:blipFill>
                    <p:spPr>
                      <a:xfrm>
                        <a:off x="3760342" y="1311649"/>
                        <a:ext cx="13825536" cy="943304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52" name="Straight Connector 51"/>
                      <p:cNvCxnSpPr/>
                      <p:nvPr/>
                    </p:nvCxnSpPr>
                    <p:spPr bwMode="auto">
                      <a:xfrm>
                        <a:off x="3904358" y="6064177"/>
                        <a:ext cx="13681520" cy="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952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cxnSp>
                  <p:nvCxnSpPr>
                    <p:cNvPr id="49" name="Straight Arrow Connector 48"/>
                    <p:cNvCxnSpPr/>
                    <p:nvPr/>
                  </p:nvCxnSpPr>
                  <p:spPr bwMode="auto">
                    <a:xfrm flipH="1" flipV="1">
                      <a:off x="6757080" y="2391769"/>
                      <a:ext cx="27598" cy="504056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cxnSp>
                  <p:nvCxnSpPr>
                    <p:cNvPr id="50" name="Straight Arrow Connector 49"/>
                    <p:cNvCxnSpPr/>
                    <p:nvPr/>
                  </p:nvCxnSpPr>
                  <p:spPr bwMode="auto">
                    <a:xfrm>
                      <a:off x="6398148" y="7072289"/>
                      <a:ext cx="9242531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7720782" y="9880601"/>
                    <a:ext cx="10200827" cy="5328592"/>
                    <a:chOff x="6248297" y="9880601"/>
                    <a:chExt cx="10200827" cy="5328592"/>
                  </a:xfrm>
                </p:grpSpPr>
                <p:pic>
                  <p:nvPicPr>
                    <p:cNvPr id="42" name="Picture 41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rightnessContrast bright="20000" contrast="-4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420" t="50891" r="603" b="5019"/>
                    <a:stretch/>
                  </p:blipFill>
                  <p:spPr>
                    <a:xfrm>
                      <a:off x="6784678" y="10511040"/>
                      <a:ext cx="9361040" cy="4338113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43" name="Straight Connector 42"/>
                    <p:cNvCxnSpPr/>
                    <p:nvPr/>
                  </p:nvCxnSpPr>
                  <p:spPr bwMode="auto">
                    <a:xfrm>
                      <a:off x="7047211" y="12929123"/>
                      <a:ext cx="8835982" cy="0"/>
                    </a:xfrm>
                    <a:prstGeom prst="line">
                      <a:avLst/>
                    </a:prstGeom>
                    <a:solidFill>
                      <a:schemeClr val="accent1"/>
                    </a:solidFill>
                    <a:ln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</p:cxnSp>
                <p:cxnSp>
                  <p:nvCxnSpPr>
                    <p:cNvPr id="44" name="Straight Arrow Connector 43"/>
                    <p:cNvCxnSpPr/>
                    <p:nvPr/>
                  </p:nvCxnSpPr>
                  <p:spPr bwMode="auto">
                    <a:xfrm flipH="1" flipV="1">
                      <a:off x="6999594" y="10168633"/>
                      <a:ext cx="27598" cy="504056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cxnSp>
                  <p:nvCxnSpPr>
                    <p:cNvPr id="45" name="Straight Arrow Connector 44"/>
                    <p:cNvCxnSpPr/>
                    <p:nvPr/>
                  </p:nvCxnSpPr>
                  <p:spPr bwMode="auto">
                    <a:xfrm>
                      <a:off x="6640662" y="14849153"/>
                      <a:ext cx="9242531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15823184" y="14135167"/>
                      <a:ext cx="625940" cy="707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sz="4000" dirty="0"/>
                        <a:t>t</a:t>
                      </a:r>
                    </a:p>
                  </p:txBody>
                </p: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6248297" y="9880601"/>
                      <a:ext cx="896421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GB" sz="4000" i="1" dirty="0"/>
                        <a:t>I</a:t>
                      </a:r>
                    </a:p>
                  </p:txBody>
                </p:sp>
              </p:grp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3954576" y="993443"/>
                  <a:ext cx="2730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Intensity traces</a:t>
                  </a:r>
                </a:p>
              </p:txBody>
            </p:sp>
          </p:grpSp>
        </p:grpSp>
        <p:sp>
          <p:nvSpPr>
            <p:cNvPr id="33" name="TextBox 32"/>
            <p:cNvSpPr txBox="1"/>
            <p:nvPr/>
          </p:nvSpPr>
          <p:spPr>
            <a:xfrm>
              <a:off x="7184010" y="3221772"/>
              <a:ext cx="251404" cy="275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957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Number and Brightness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2172894" y="12024455"/>
            <a:ext cx="566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Large particles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077023" y="7576345"/>
            <a:ext cx="625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487301" y="3303760"/>
                <a:ext cx="8385568" cy="1690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charset="0"/>
                        </a:rPr>
                        <m:t>𝜖</m:t>
                      </m:r>
                      <m:r>
                        <a:rPr lang="en-GB" sz="4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charset="0"/>
                            </a:rPr>
                            <m:t>𝜇</m:t>
                          </m:r>
                        </m:den>
                      </m:f>
                      <m:r>
                        <a:rPr lang="en-GB" sz="4800" b="0" i="1" smtClean="0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301" y="3303760"/>
                <a:ext cx="8385568" cy="1690271"/>
              </a:xfrm>
              <a:prstGeom prst="rect">
                <a:avLst/>
              </a:prstGeom>
              <a:blipFill>
                <a:blip r:embed="rId2"/>
                <a:stretch>
                  <a:fillRect b="-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3626" y="4994031"/>
                <a:ext cx="1096275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Example</a:t>
                </a:r>
                <a:r>
                  <a:rPr lang="en-US" sz="4000" dirty="0"/>
                  <a:t>: before addition of ligand,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charset="0"/>
                      </a:rPr>
                      <m:t>𝜖</m:t>
                    </m:r>
                    <m:r>
                      <a:rPr lang="en-GB" sz="4000" b="0" i="1" smtClean="0">
                        <a:latin typeface="Cambria Math" charset="0"/>
                      </a:rPr>
                      <m:t>=0.10</m:t>
                    </m:r>
                  </m:oMath>
                </a14:m>
                <a:r>
                  <a:rPr lang="en-US" sz="4000" dirty="0"/>
                  <a:t>. After addition of ligand, </a:t>
                </a:r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charset="0"/>
                      </a:rPr>
                      <m:t>𝜖</m:t>
                    </m:r>
                    <m:r>
                      <a:rPr lang="en-GB" sz="4000" b="0" i="1" smtClean="0">
                        <a:latin typeface="Cambria Math" charset="0"/>
                      </a:rPr>
                      <m:t>=0.21</m:t>
                    </m:r>
                  </m:oMath>
                </a14:m>
                <a:r>
                  <a:rPr lang="en-US" sz="4000" dirty="0"/>
                  <a:t>. </a:t>
                </a:r>
              </a:p>
              <a:p>
                <a:r>
                  <a:rPr lang="en-US" sz="4000" b="1" dirty="0"/>
                  <a:t>Conclusion</a:t>
                </a:r>
                <a:r>
                  <a:rPr lang="en-US" sz="4000" dirty="0"/>
                  <a:t>: protein dimerizes upon ligand addition.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26" y="4994031"/>
                <a:ext cx="10962752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2002" t="-5660" r="-723" b="-12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3416D-B77A-2E4F-985C-43F97EEF93B4}"/>
                  </a:ext>
                </a:extLst>
              </p:cNvPr>
              <p:cNvSpPr txBox="1"/>
              <p:nvPr/>
            </p:nvSpPr>
            <p:spPr>
              <a:xfrm>
                <a:off x="851197" y="1613489"/>
                <a:ext cx="8385568" cy="1690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4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4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4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4800" b="0" i="1" smtClean="0">
                              <a:latin typeface="Cambria Math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3416D-B77A-2E4F-985C-43F97EEF9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7" y="1613489"/>
                <a:ext cx="8385568" cy="1690271"/>
              </a:xfrm>
              <a:prstGeom prst="rect">
                <a:avLst/>
              </a:prstGeom>
              <a:blipFill>
                <a:blip r:embed="rId4"/>
                <a:stretch>
                  <a:fillRect b="-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40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11273</TotalTime>
  <Words>502</Words>
  <Application>Microsoft Macintosh PowerPoint</Application>
  <PresentationFormat>Widescreen</PresentationFormat>
  <Paragraphs>86</Paragraphs>
  <Slides>21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Graph</vt:lpstr>
      <vt:lpstr>PhD Viva</vt:lpstr>
      <vt:lpstr>Single-cell capture</vt:lpstr>
      <vt:lpstr>Single-cell capture</vt:lpstr>
      <vt:lpstr>Cancer evolution modelling</vt:lpstr>
      <vt:lpstr>HIV Entry Modelling</vt:lpstr>
      <vt:lpstr>HIV Entry Modelling</vt:lpstr>
      <vt:lpstr>Number and Brightness</vt:lpstr>
      <vt:lpstr>Number and Brightness</vt:lpstr>
      <vt:lpstr>Number and Brightness</vt:lpstr>
      <vt:lpstr>Bleaching</vt:lpstr>
      <vt:lpstr>“Boxcar” smoothing</vt:lpstr>
      <vt:lpstr>The size of the boxcar</vt:lpstr>
      <vt:lpstr>Solving for the size of the boxcar</vt:lpstr>
      <vt:lpstr>A new problem</vt:lpstr>
      <vt:lpstr>Robin 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Fluorescence Fluctuation</dc:title>
  <dc:creator>Rory Nolan</dc:creator>
  <cp:lastModifiedBy>Rory Nolan</cp:lastModifiedBy>
  <cp:revision>74</cp:revision>
  <dcterms:created xsi:type="dcterms:W3CDTF">2017-12-04T14:50:22Z</dcterms:created>
  <dcterms:modified xsi:type="dcterms:W3CDTF">2018-09-17T15:58:25Z</dcterms:modified>
</cp:coreProperties>
</file>